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77" r:id="rId11"/>
    <p:sldId id="264" r:id="rId12"/>
    <p:sldId id="265" r:id="rId13"/>
    <p:sldId id="275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3" r:id="rId22"/>
    <p:sldId id="278" r:id="rId23"/>
    <p:sldId id="274" r:id="rId24"/>
  </p:sldIdLst>
  <p:sldSz cx="9144000" cy="6858000" type="screen4x3"/>
  <p:notesSz cx="6813550" cy="98250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2D84C5-29E4-45AA-BA7F-3160364AE8F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0E9DCA-83AB-438C-9DCC-1DCD8CF0D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2870211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качества исследовательских (магистерских и дипломных) работ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/>
          <a:lstStyle/>
          <a:p>
            <a:r>
              <a:rPr lang="ru-RU" sz="2000" b="1" dirty="0" smtClean="0"/>
              <a:t>Член жюри: Ковальчук Т.А.. канд. </a:t>
            </a:r>
            <a:r>
              <a:rPr lang="ru-RU" sz="2000" b="1" dirty="0" err="1" smtClean="0"/>
              <a:t>пед</a:t>
            </a:r>
            <a:r>
              <a:rPr lang="ru-RU" sz="2000" b="1" dirty="0" smtClean="0"/>
              <a:t>. наук, доцент</a:t>
            </a:r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3. Оценка результативности: параметры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Теоретическая  значимость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указываться в положениях, выносимых на защиту (для магистерских работ)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11222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Новизна, теоретическая и практическая значимость исследования как критерии качества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428736"/>
            <a:ext cx="2928958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Новизна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428868"/>
            <a:ext cx="2928958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2428868"/>
            <a:ext cx="2928958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42" y="2428868"/>
            <a:ext cx="2928958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429000"/>
            <a:ext cx="2286016" cy="9144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конкретизация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572008"/>
            <a:ext cx="2286016" cy="9144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дополнение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5572140"/>
            <a:ext cx="2286016" cy="9144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преобразование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3429000"/>
            <a:ext cx="2928958" cy="985838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результата (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теор-я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практ-я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4500570"/>
            <a:ext cx="3429024" cy="1500198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процесса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 исследования.,  метод оценки, алгоритм анализа/ оценки … / технология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4678" y="6072206"/>
            <a:ext cx="2571768" cy="785794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идеи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388" y="3714752"/>
            <a:ext cx="2286016" cy="1928826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Конкретная формулировка объекта, его   отличие от существующих аналогов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401080" cy="939784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новизны /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 М. Полонскому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конкретизации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уточняются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известные данные,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детализируются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положения, касающиеся отдельных сторон  изучаемого объекта, явления и т.д.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уровне </a:t>
            </a:r>
            <a:r>
              <a:rPr lang="ru-RU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дополнени</a:t>
            </a:r>
            <a:r>
              <a:rPr lang="ru-RU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расширяются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известные подходы, вносятся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акце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(например, устанавливаются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новые признаки, свойства,  их  сочетание, взаимодействие и т.п.) без изменения сути. 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уровне </a:t>
            </a:r>
            <a:r>
              <a:rPr lang="ru-RU" sz="2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преобразования</a:t>
            </a:r>
            <a:r>
              <a:rPr lang="ru-RU" sz="2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полученный результат характеризуется принципиально новыми положениями по отношению к существовавшим ранее знаниям.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Первые два уровня – уровни относительной новизны, которые  характерны для магистерских и дипломных работ. 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качестве научной новизны могут выступать: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знание (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факты, понятия,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законы, закономерности, теории, концепции и т.п.)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средство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реализация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000132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Новизна: конкретное содержание некоторых объектов новизны / по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Белоусову В.И.) </a:t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00726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Модель, механизм, структура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Новизну их характеризуют следующие признаки (в отдельности или в сочетании):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Блоки и их элементы, из которых состоит модель   (структура/ механизм). 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Взаимосвязь блоков и элементов.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Особенности  исполнения блоков и элементов.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1.4. Применение по новому назначению.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3200" b="1" dirty="0" smtClean="0"/>
              <a:t>3. Конкретное содержание новизны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86412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Методика: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элементы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новизны. В отличие от модели (устройства, структуры) методика является способом осуществления каких-либо действий, являя собой некий технологический процесс.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2.1. Действия и операции, из которых состоит методика (т.е. новые составляющие методики).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Последовательность действий.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2.3. Режим проведения действий, операций.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2.4. Материалы, вещества, условия, механизмы, инструменты и приспособления, участвующие в процессе.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Формулу новизны исследования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1497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можно представить следующими параметрами: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типом нового знания (результат, процесс, идея);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уровнем - относительным (конкретизация, дополнение, преобразование);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отличительными характеристиками по сравнению с полученными в аналогичных исследованиях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теоретической и практической значимостью.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Алгоритм ф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ормулирования научной новизны</a:t>
            </a:r>
            <a:r>
              <a:rPr lang="ru-RU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Вводные слова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доказано, получено, установлено, определено, выявлено, разработано, обосновано, предложено , уточнено,  конкретизировано, доработан метод, в части …и др.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научной новизны: методика, модель, механизм, структура, методы, способы, свойства, признаки, технология, система и т.д.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Существенные отличительные признаки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существующих аналогичных исследований: показываются признаки с такой полнотой, чтобы можно было  понять сущность объекта научной новизны без каких-либо дополнительных комментариев автора.?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желательно: указать эффект, т.е. что это дает, может дать в теоретическом (для науки, решения ее проблем) и практическом плане (для решения каких конкретно практических задач).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такой формулировке новизны  отпадает  необходимость заявлять  слово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«впервые»,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которое далеко не всегда является обоснованным и корректным.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Примеры некорректных формулировок новизны в конкурсных работах: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Проведено исследование структуры и описание …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Изучены особенности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Т.е. фактически идет констатация самого  факта исследования, не указывается объект  новизны, его отличительные </a:t>
            </a:r>
            <a:r>
              <a:rPr lang="ru-RU" sz="2400" b="1" dirty="0" smtClean="0"/>
              <a:t> особенности, практическая или теоретическая значимость.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Иначе говоря,  в работах фактически новизна не раскрывается, не обосновывается оригинальность позиции автора, ее отличие от известных ранее результатов других исследователей.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Практическая и теоретическая значимость, защищаемые положения формулируются именно в контексте новизны полученного научного знания.</a:t>
            </a:r>
          </a:p>
          <a:p>
            <a:endParaRPr lang="ru-RU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200" b="1" dirty="0" smtClean="0"/>
              <a:t>4</a:t>
            </a:r>
            <a:r>
              <a:rPr lang="ru-RU" sz="2800" b="1" dirty="0" smtClean="0"/>
              <a:t>. Теоретическая и практическая значимость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всех работах отсутствует описание теоретической значимости полученных результатов, т.е.   их значение для науки, для решения существующих в ней проблем.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Лучше обстоит дело с  описанием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практической значимости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полученных результатов;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большинстве работ это описание присутствует, причем  в некоторых конкретно указывается для решения, каких практических задач  имеют значение полученные результаты. 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практическая и теоретическая значимость не  указываются отдельно в общей характеристике работы, то она должна  быть сформулирована в положениях, выносимых на защиту в контексте новизны ( см. слайды 17, 18).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143668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 из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главных критериев  и факторов качества  исследования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качественная разработка  его научного аппарата.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научном аппарате, как в зеркале, отражается суть работы, ее результаты, по которым сразу же можно оценить саму работу,  уровень исследовательской культуры, степень достоверности полученных результатов.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Структура. Требования: целесообразность, логичность, оптимальность…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Существующие недостатки: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Чрезмерное дробление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(как результат   проблема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достаточной степени аргументированности, а значит и обоснованности, убедительности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излагаемых положений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Чрезмерное укрупнение: выделение одних глав без параграфов (например, наличие 4 глав и только одна из них имеет параграфы).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Проблемные точки: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57216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Корреляция между объектом, предметом, темой, целью, задачами исследования, структурой работы и положениями, выносимыми на защиту.</a:t>
            </a:r>
          </a:p>
          <a:p>
            <a:endParaRPr lang="ru-RU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/>
              <a:t>Конкретизация  содержания положений, выносимых на защиту  с представлением  уровня, типа и конкретного содержания новизны,  представления теоретической и практической значимости.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Соотношение теоретической и практической составляющей в исследовании:  магистерское исследование  не должно полностью превращаться  практически в техническую разработку.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64360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Степень обоснованности полученных результатов: эмпирической, методологической/теоретической, статистической.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Голословное заявление об эффективности, теоретической и практической  обоснованности полученных результатов без доказательств, обоснований их с позиции фактов, методологии, статистики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(использования эмпирических, теоретических и статистических методов)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Проблемные точки: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071546"/>
            <a:ext cx="5214974" cy="42862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714488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Цели и задачи как составляющие научного аппарата. Требования: краткость, лаконичность, точность, логичность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507207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Выявленные недостатки: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 формулируются в процессуальной форме, а не результативной.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анализ  …;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проанализировать…;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обобщить данные …;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рассмотрение…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исследование…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изучение…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Такая формулировка не определяет ожидаемый результат, т.е. предмет задачи, а говорит только о способе получения неизвестного результата, научной процедуре, методе исследования…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32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Предлагаемые формулировки: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00726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Выявить, определить, установить…  … структуру/ особенности, тенденции, закономерные связи/ факторы/ условия / признаки, свойства…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Конкретизировать, уточнить, дополнить…  свойства/ критерии/ признаки /сущность/ систему/  структуру…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и апробировать,  обосновать… /   методику/ модель/ механизм/ критерии и показатели…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Оценить… / результативность/ эффективность/ ..., надежность  метода, механизма…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3200" b="1" dirty="0" smtClean="0"/>
              <a:t>Цель, задачи: выявленные недостатки: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Иногда задачи формулируются и некорректно с точки зрения стилистики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точного  смыслового определения.  ?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совсем корректной является  формулировка задач в форме  принципиально незавершенного действия, например,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разработка, выделение, детализация и т.п.</a:t>
            </a:r>
          </a:p>
          <a:p>
            <a:endPara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задачи дублируют цель и имеют одинаковую формулировку, буквально, дословно.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Цель, задачи: выявленные 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1.4.Чрезмерное дробление задач, количество которых в некоторых работах доходит до 7. Оптимально – 3- 4 задачи.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 Иногда задачи исследования формулируются как конкретные практические, точнее технические  задачи, решаемые в ходе выполнения исследования.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 обеспечить защиту…; реализовать механизм и т.п.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случае работа выглядит только как техническое решение поставленной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техническая разработка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исследовательской работы должна состоять в разработке и апробации определенных механизмов …, оценке их  эффективности или надежности и т.п. </a:t>
            </a:r>
          </a:p>
          <a:p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/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Объект, предмет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Напоминаем:</a:t>
            </a:r>
          </a:p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это избранный элемент реальности.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это свойства, стороны, отношения, особенности, процессы, ракурс изучения данного объекта, которые выделяются для изучения.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Объект, предмет. Требования: точность, согласованность друг с другом,  предмета с темой, целью исследования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714908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ряде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 определяется только объект,  в других - объект и предмет вообще  не определяются.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 не  всегда согласуется с темой и целью  исследования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тема звучит как методика создания …, а предмет … особенности, но не методики, а другого объекта… . 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2800" b="1" dirty="0" smtClean="0"/>
              <a:t>2. Объект,  предмет: пример  согласованной  формулировки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Объект: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видовая и экологическая структура сообществ жужелиц хвойных типов леса.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видовой и экологической структуры сообществ жужелиц хвойных типов леса Беловежской пущи.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Или: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сообщества жужелиц хвойных типов леса Беловежской пущи.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видовая и экологическая структура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сообщества жужелиц хвойных типов леса Беловежской пущи.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257_slide">
  <a:themeElements>
    <a:clrScheme name="Тема Office 1">
      <a:dk1>
        <a:srgbClr val="000000"/>
      </a:dk1>
      <a:lt1>
        <a:srgbClr val="FFD700"/>
      </a:lt1>
      <a:dk2>
        <a:srgbClr val="000000"/>
      </a:dk2>
      <a:lt2>
        <a:srgbClr val="999999"/>
      </a:lt2>
      <a:accent1>
        <a:srgbClr val="F9FF3D"/>
      </a:accent1>
      <a:accent2>
        <a:srgbClr val="E29F1D"/>
      </a:accent2>
      <a:accent3>
        <a:srgbClr val="FFE8AA"/>
      </a:accent3>
      <a:accent4>
        <a:srgbClr val="000000"/>
      </a:accent4>
      <a:accent5>
        <a:srgbClr val="FBFFAF"/>
      </a:accent5>
      <a:accent6>
        <a:srgbClr val="CD9019"/>
      </a:accent6>
      <a:hlink>
        <a:srgbClr val="806B00"/>
      </a:hlink>
      <a:folHlink>
        <a:srgbClr val="6B5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D700"/>
        </a:lt1>
        <a:dk2>
          <a:srgbClr val="000000"/>
        </a:dk2>
        <a:lt2>
          <a:srgbClr val="999999"/>
        </a:lt2>
        <a:accent1>
          <a:srgbClr val="F9FF3D"/>
        </a:accent1>
        <a:accent2>
          <a:srgbClr val="E29F1D"/>
        </a:accent2>
        <a:accent3>
          <a:srgbClr val="FFE8AA"/>
        </a:accent3>
        <a:accent4>
          <a:srgbClr val="000000"/>
        </a:accent4>
        <a:accent5>
          <a:srgbClr val="FBFFAF"/>
        </a:accent5>
        <a:accent6>
          <a:srgbClr val="CD9019"/>
        </a:accent6>
        <a:hlink>
          <a:srgbClr val="806B00"/>
        </a:hlink>
        <a:folHlink>
          <a:srgbClr val="6B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D700"/>
        </a:lt1>
        <a:dk2>
          <a:srgbClr val="000000"/>
        </a:dk2>
        <a:lt2>
          <a:srgbClr val="999999"/>
        </a:lt2>
        <a:accent1>
          <a:srgbClr val="F5FF05"/>
        </a:accent1>
        <a:accent2>
          <a:srgbClr val="FFA805"/>
        </a:accent2>
        <a:accent3>
          <a:srgbClr val="FFE8AA"/>
        </a:accent3>
        <a:accent4>
          <a:srgbClr val="000000"/>
        </a:accent4>
        <a:accent5>
          <a:srgbClr val="F9FFAA"/>
        </a:accent5>
        <a:accent6>
          <a:srgbClr val="E79804"/>
        </a:accent6>
        <a:hlink>
          <a:srgbClr val="6B5900"/>
        </a:hlink>
        <a:folHlink>
          <a:srgbClr val="75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D700"/>
        </a:lt1>
        <a:dk2>
          <a:srgbClr val="000000"/>
        </a:dk2>
        <a:lt2>
          <a:srgbClr val="999999"/>
        </a:lt2>
        <a:accent1>
          <a:srgbClr val="D6B400"/>
        </a:accent1>
        <a:accent2>
          <a:srgbClr val="FFA50A"/>
        </a:accent2>
        <a:accent3>
          <a:srgbClr val="FFE8AA"/>
        </a:accent3>
        <a:accent4>
          <a:srgbClr val="000000"/>
        </a:accent4>
        <a:accent5>
          <a:srgbClr val="E8D6AA"/>
        </a:accent5>
        <a:accent6>
          <a:srgbClr val="E79508"/>
        </a:accent6>
        <a:hlink>
          <a:srgbClr val="4D006B"/>
        </a:hlink>
        <a:folHlink>
          <a:srgbClr val="002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D700"/>
        </a:lt1>
        <a:dk2>
          <a:srgbClr val="000000"/>
        </a:dk2>
        <a:lt2>
          <a:srgbClr val="999999"/>
        </a:lt2>
        <a:accent1>
          <a:srgbClr val="05FF3E"/>
        </a:accent1>
        <a:accent2>
          <a:srgbClr val="3605FF"/>
        </a:accent2>
        <a:accent3>
          <a:srgbClr val="FFE8AA"/>
        </a:accent3>
        <a:accent4>
          <a:srgbClr val="000000"/>
        </a:accent4>
        <a:accent5>
          <a:srgbClr val="AAFFAF"/>
        </a:accent5>
        <a:accent6>
          <a:srgbClr val="3004E7"/>
        </a:accent6>
        <a:hlink>
          <a:srgbClr val="6B0E00"/>
        </a:hlink>
        <a:folHlink>
          <a:srgbClr val="6B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F9FF3D"/>
        </a:accent1>
        <a:accent2>
          <a:srgbClr val="E29F1D"/>
        </a:accent2>
        <a:accent3>
          <a:srgbClr val="FFFFFF"/>
        </a:accent3>
        <a:accent4>
          <a:srgbClr val="000000"/>
        </a:accent4>
        <a:accent5>
          <a:srgbClr val="FBFFAF"/>
        </a:accent5>
        <a:accent6>
          <a:srgbClr val="CD9019"/>
        </a:accent6>
        <a:hlink>
          <a:srgbClr val="806B00"/>
        </a:hlink>
        <a:folHlink>
          <a:srgbClr val="6B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F5FF05"/>
        </a:accent1>
        <a:accent2>
          <a:srgbClr val="FFA805"/>
        </a:accent2>
        <a:accent3>
          <a:srgbClr val="FFFFFF"/>
        </a:accent3>
        <a:accent4>
          <a:srgbClr val="000000"/>
        </a:accent4>
        <a:accent5>
          <a:srgbClr val="F9FFAA"/>
        </a:accent5>
        <a:accent6>
          <a:srgbClr val="E79804"/>
        </a:accent6>
        <a:hlink>
          <a:srgbClr val="6B5900"/>
        </a:hlink>
        <a:folHlink>
          <a:srgbClr val="75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D6B400"/>
        </a:accent1>
        <a:accent2>
          <a:srgbClr val="FFA50A"/>
        </a:accent2>
        <a:accent3>
          <a:srgbClr val="FFFFFF"/>
        </a:accent3>
        <a:accent4>
          <a:srgbClr val="000000"/>
        </a:accent4>
        <a:accent5>
          <a:srgbClr val="E8D6AA"/>
        </a:accent5>
        <a:accent6>
          <a:srgbClr val="E79508"/>
        </a:accent6>
        <a:hlink>
          <a:srgbClr val="4D006B"/>
        </a:hlink>
        <a:folHlink>
          <a:srgbClr val="002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05FF3E"/>
        </a:accent1>
        <a:accent2>
          <a:srgbClr val="3605FF"/>
        </a:accent2>
        <a:accent3>
          <a:srgbClr val="FFFFFF"/>
        </a:accent3>
        <a:accent4>
          <a:srgbClr val="000000"/>
        </a:accent4>
        <a:accent5>
          <a:srgbClr val="AAFFAF"/>
        </a:accent5>
        <a:accent6>
          <a:srgbClr val="3004E7"/>
        </a:accent6>
        <a:hlink>
          <a:srgbClr val="6B0E00"/>
        </a:hlink>
        <a:folHlink>
          <a:srgbClr val="6B5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Желто коричневый</Template>
  <TotalTime>364</TotalTime>
  <Words>1369</Words>
  <Application>Microsoft Office PowerPoint</Application>
  <PresentationFormat>Экран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ind_0257_slide</vt:lpstr>
      <vt:lpstr>Оценка качества исследовательских (магистерских и дипломных) работ</vt:lpstr>
      <vt:lpstr>Слайд 2</vt:lpstr>
      <vt:lpstr>1. Цели и задачи как составляющие научного аппарата. Требования: краткость, лаконичность, точность, логичность </vt:lpstr>
      <vt:lpstr>Предлагаемые формулировки:</vt:lpstr>
      <vt:lpstr>1. Цель, задачи: выявленные недостатки:</vt:lpstr>
      <vt:lpstr>1. Цель, задачи: выявленные недостатки</vt:lpstr>
      <vt:lpstr>2. Объект, предмет</vt:lpstr>
      <vt:lpstr>2. Объект, предмет. Требования: точность, согласованность друг с другом,  предмета с темой, целью исследования</vt:lpstr>
      <vt:lpstr>2. Объект,  предмет: пример  согласованной  формулировки</vt:lpstr>
      <vt:lpstr>3. Оценка результативности: параметры</vt:lpstr>
      <vt:lpstr>3. Новизна, теоретическая и практическая значимость исследования как критерии качества</vt:lpstr>
      <vt:lpstr>Уровни новизны / по В. М. Полонскому</vt:lpstr>
      <vt:lpstr> В качестве научной новизны могут выступать: </vt:lpstr>
      <vt:lpstr> 3. Новизна: конкретное содержание некоторых объектов новизны / по Белоусову В.И.)  </vt:lpstr>
      <vt:lpstr>3. Конкретное содержание новизны</vt:lpstr>
      <vt:lpstr>Формулу новизны исследования</vt:lpstr>
      <vt:lpstr> Алгоритм формулирования научной новизны </vt:lpstr>
      <vt:lpstr>Примеры некорректных формулировок новизны в конкурсных работах:</vt:lpstr>
      <vt:lpstr>4. Теоретическая и практическая значимость</vt:lpstr>
      <vt:lpstr>5. Структура. Требования: целесообразность, логичность, оптимальность…</vt:lpstr>
      <vt:lpstr>Проблемные точки:</vt:lpstr>
      <vt:lpstr>Проблемные точки: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STOSCOMP</dc:creator>
  <cp:lastModifiedBy>Admin</cp:lastModifiedBy>
  <cp:revision>40</cp:revision>
  <dcterms:created xsi:type="dcterms:W3CDTF">2014-03-25T20:58:30Z</dcterms:created>
  <dcterms:modified xsi:type="dcterms:W3CDTF">2014-04-02T08:52:21Z</dcterms:modified>
</cp:coreProperties>
</file>